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65" r:id="rId6"/>
    <p:sldId id="259" r:id="rId7"/>
    <p:sldId id="258" r:id="rId8"/>
    <p:sldId id="261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7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82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eaweaver, David" userId="a254ae72-4871-435e-a894-647dfe564bde" providerId="ADAL" clId="{3DF47D69-9E99-4A85-9E8C-59A99357D30B}"/>
    <pc:docChg chg="modSld">
      <pc:chgData name="Lineaweaver, David" userId="a254ae72-4871-435e-a894-647dfe564bde" providerId="ADAL" clId="{3DF47D69-9E99-4A85-9E8C-59A99357D30B}" dt="2026-02-03T21:52:11.608" v="31" actId="20577"/>
      <pc:docMkLst>
        <pc:docMk/>
      </pc:docMkLst>
      <pc:sldChg chg="modSp mod">
        <pc:chgData name="Lineaweaver, David" userId="a254ae72-4871-435e-a894-647dfe564bde" providerId="ADAL" clId="{3DF47D69-9E99-4A85-9E8C-59A99357D30B}" dt="2026-02-03T21:52:11.608" v="31" actId="20577"/>
        <pc:sldMkLst>
          <pc:docMk/>
          <pc:sldMk cId="2495549988" sldId="261"/>
        </pc:sldMkLst>
        <pc:spChg chg="mod">
          <ac:chgData name="Lineaweaver, David" userId="a254ae72-4871-435e-a894-647dfe564bde" providerId="ADAL" clId="{3DF47D69-9E99-4A85-9E8C-59A99357D30B}" dt="2026-02-03T21:52:11.608" v="31" actId="20577"/>
          <ac:spMkLst>
            <pc:docMk/>
            <pc:sldMk cId="2495549988" sldId="261"/>
            <ac:spMk id="3" creationId="{74A7A53F-97B0-64B4-E1D7-9409B87EF23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F1ABB-E91C-8F0D-D2F2-3574E62C96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976278-6AED-D8A6-E959-19BA9BF599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6256DD-F4F7-2BA9-9172-FF05BEF38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FEEFA-ED22-4DCF-87C5-88318A5AB9E4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B88C72-4794-4283-405A-5281ECC72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05966-88BF-4D22-FF9C-358362123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BC45-8418-4600-A106-2472A109A2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268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FBC41-A186-A89C-0DDB-BE5B997AE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969FF2-C608-1C1B-4C01-998873B182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6CC4A-F118-E35D-E85F-26FF39D0C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FEEFA-ED22-4DCF-87C5-88318A5AB9E4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CE4C6-2BB5-A633-F87A-E79824610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02B345-DC2E-AAD9-3B58-6D2F05F0B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BC45-8418-4600-A106-2472A109A2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650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12D099-F0CA-5343-77DE-8AF42C48D8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C41BE-5DEC-8422-0F32-52C751D8D6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AF451-4E93-5980-521A-187916016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FEEFA-ED22-4DCF-87C5-88318A5AB9E4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4C0680-ADB7-7B03-1ED3-78C8C90DA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A7561-AC8E-565F-2BD5-1258A64E9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BC45-8418-4600-A106-2472A109A2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864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4FDA9-C209-E456-E590-B3601822F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52FFF-4FD8-9FDB-60A2-7DEE7B9A3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62006-CEE3-2C9D-83B7-3B312BB29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FEEFA-ED22-4DCF-87C5-88318A5AB9E4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D5C4B-E0D6-8E04-93C4-0AC07FCFC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BDA02-D7D9-994F-B7E3-08D209D53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BC45-8418-4600-A106-2472A109A2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019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722EF-9D32-15A8-33B1-E6CE26433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7024CF-F0F1-C858-0CC0-1E2147AFD4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C1579F-9D9C-E0F5-96A6-35E409C1A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FEEFA-ED22-4DCF-87C5-88318A5AB9E4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454F5-BA9E-53DE-862B-182279154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19281-2286-D848-1961-CA2752467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BC45-8418-4600-A106-2472A109A2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407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32205-09A6-DE98-9B8B-89E30BD17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5FF61-53C1-6DEF-9091-35FAC9ECAA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6560F9-917A-B182-6DE0-60381B71A3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8197BC-55FE-48FB-73D3-DF39728E9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FEEFA-ED22-4DCF-87C5-88318A5AB9E4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1884E7-0666-640C-70DB-EA1E1E9DB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7D306-3775-481E-CC0D-7B664BD52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BC45-8418-4600-A106-2472A109A2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631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CB421-E16E-E487-9F85-A62FB7EBA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CCB45B-57F7-988B-2CB8-2A75215847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2BF83E-125E-DC72-9516-747EA7AA65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7154B4-A098-2C5A-FF93-C8B135ED6D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9D6441-A49A-803F-BC8A-18E4223AB3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29E08A-E7F0-2418-56EA-C0FFE0400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FEEFA-ED22-4DCF-87C5-88318A5AB9E4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DCB36B-A92B-EF4B-F777-91F629BF4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C42BAB-1E12-C8F2-C14E-F445A5111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BC45-8418-4600-A106-2472A109A2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37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0C740-0717-0DAC-FF32-BD09B0C85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9354B4-912A-964A-D361-03E1B80D8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FEEFA-ED22-4DCF-87C5-88318A5AB9E4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CA79A0-0DDB-BE88-16EC-AA56E37F3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60A0E5-61E2-74A5-F59D-35B7286C9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BC45-8418-4600-A106-2472A109A2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1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3F3EA9-2C14-D4CC-360B-E4E8BA96E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FEEFA-ED22-4DCF-87C5-88318A5AB9E4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163B77-9067-7430-96E5-70229A9E3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034CB-A706-DF97-D17C-608A61AD0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BC45-8418-4600-A106-2472A109A2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406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A3471-C49E-7C64-14F0-4F96B0BCD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EB768-9D70-D4FF-35B7-D779797C8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C3D81A-E704-1315-FAB1-75357E3D5B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F82D9A-39CD-A7CE-68B9-18973580F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FEEFA-ED22-4DCF-87C5-88318A5AB9E4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459CB8-57D0-C4F5-0145-F229C5A24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2E35AF-DBDD-9F0B-F2DC-5B99BBA0B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BC45-8418-4600-A106-2472A109A2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19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0586A-7DBC-0FAA-1E86-64D666998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720DC5-E2A8-86AE-A7C5-55164B0D5F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BD7F38-3181-A34C-E6BA-F926AD16D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3698CF-D64E-3892-FAD1-DB960D58C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FEEFA-ED22-4DCF-87C5-88318A5AB9E4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0C44BA-772F-EC70-C1C6-314798285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5474E5-CE88-1C3C-9525-563AE605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8BC45-8418-4600-A106-2472A109A2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345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9265C0-5355-E4B6-EEA0-B66A1E1D5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7C3450-8A3D-E4EC-C1BD-FD711BB4C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39E78-8957-B07C-54AE-111C1FE362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FEEFA-ED22-4DCF-87C5-88318A5AB9E4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C22A4-D684-44EE-6408-790E9DBA07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3E3B1-CC7A-6E3B-9026-8516523E77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8BC45-8418-4600-A106-2472A109A2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812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David.lineaweaver2@va.gov" TargetMode="External"/><Relationship Id="rId2" Type="http://schemas.openxmlformats.org/officeDocument/2006/relationships/hyperlink" Target="mailto:Brittany.McKinsey@va.gov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DE327-326F-7120-5EF9-5D3162F333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VA Blind and Low Vision Services in Montana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A7A53F-97B0-64B4-E1D7-9409B87EF2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13037"/>
          </a:xfrm>
        </p:spPr>
        <p:txBody>
          <a:bodyPr>
            <a:normAutofit lnSpcReduction="10000"/>
          </a:bodyPr>
          <a:lstStyle/>
          <a:p>
            <a:endParaRPr lang="en-US" sz="4000" dirty="0"/>
          </a:p>
          <a:p>
            <a:r>
              <a:rPr lang="en-US" sz="4400" dirty="0"/>
              <a:t>Overview of services available</a:t>
            </a:r>
          </a:p>
          <a:p>
            <a:r>
              <a:rPr lang="en-US" sz="4400" dirty="0"/>
              <a:t>Montana Association for the Blind</a:t>
            </a:r>
          </a:p>
          <a:p>
            <a:r>
              <a:rPr lang="en-US" sz="4400" dirty="0"/>
              <a:t>February 05, 2026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37924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DE327-326F-7120-5EF9-5D3162F33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26"/>
            <a:ext cx="9144000" cy="857249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/>
              <a:t>Conclusion: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A7A53F-97B0-64B4-E1D7-9409B87EF2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5351" y="1209675"/>
            <a:ext cx="10487024" cy="5324475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Take away:  </a:t>
            </a:r>
          </a:p>
          <a:p>
            <a:pPr algn="l"/>
            <a:r>
              <a:rPr lang="en-US" sz="5400" i="1" dirty="0">
                <a:solidFill>
                  <a:srgbClr val="0070C0"/>
                </a:solidFill>
              </a:rPr>
              <a:t>Please reach out with any questions.</a:t>
            </a:r>
          </a:p>
          <a:p>
            <a:pPr algn="l"/>
            <a:endParaRPr lang="en-US" sz="4400" dirty="0">
              <a:solidFill>
                <a:srgbClr val="0070C0"/>
              </a:solidFill>
            </a:endParaRPr>
          </a:p>
          <a:p>
            <a:pPr algn="l"/>
            <a:r>
              <a:rPr lang="en-US" sz="4800" dirty="0"/>
              <a:t>Questions?:</a:t>
            </a:r>
          </a:p>
          <a:p>
            <a:pPr algn="l"/>
            <a:endParaRPr lang="en-US" sz="4000" dirty="0"/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endParaRPr lang="en-US" sz="9600" b="1" dirty="0"/>
          </a:p>
          <a:p>
            <a:pPr algn="l"/>
            <a:endParaRPr lang="en-US" sz="11200" dirty="0"/>
          </a:p>
          <a:p>
            <a:pPr algn="l"/>
            <a:endParaRPr lang="en-US" sz="112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93707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0035BEC-F684-0C65-8021-4E072DD30607}"/>
              </a:ext>
            </a:extLst>
          </p:cNvPr>
          <p:cNvSpPr txBox="1"/>
          <p:nvPr/>
        </p:nvSpPr>
        <p:spPr>
          <a:xfrm>
            <a:off x="819150" y="1167884"/>
            <a:ext cx="10868025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/>
              <a:t>Mission: </a:t>
            </a:r>
          </a:p>
          <a:p>
            <a:r>
              <a:rPr lang="en-US" sz="4000" dirty="0"/>
              <a:t>To serve Montana veterans that are blind or visually impaired (low vision).</a:t>
            </a:r>
          </a:p>
          <a:p>
            <a:endParaRPr lang="en-US" sz="4000" dirty="0"/>
          </a:p>
          <a:p>
            <a:r>
              <a:rPr lang="en-US" sz="4000" b="1" dirty="0"/>
              <a:t>How</a:t>
            </a:r>
            <a:r>
              <a:rPr lang="en-US" sz="4000" dirty="0"/>
              <a:t>: </a:t>
            </a:r>
          </a:p>
          <a:p>
            <a:r>
              <a:rPr lang="en-US" sz="4000" dirty="0"/>
              <a:t>Providing evaluation and training in adaptive techniques and devices, to live more fulfilled lives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0263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0035BEC-F684-0C65-8021-4E072DD30607}"/>
              </a:ext>
            </a:extLst>
          </p:cNvPr>
          <p:cNvSpPr txBox="1"/>
          <p:nvPr/>
        </p:nvSpPr>
        <p:spPr>
          <a:xfrm>
            <a:off x="1576388" y="181957"/>
            <a:ext cx="9039224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3200" b="1" dirty="0"/>
          </a:p>
          <a:p>
            <a:r>
              <a:rPr lang="en-US" sz="3200" b="1" dirty="0"/>
              <a:t>Blind and Low Vision staff for VA MT:</a:t>
            </a:r>
          </a:p>
          <a:p>
            <a:endParaRPr lang="en-US" sz="3200" b="1" dirty="0"/>
          </a:p>
          <a:p>
            <a:r>
              <a:rPr lang="en-US" sz="3200" b="1" dirty="0"/>
              <a:t>VIST (Visual impairment Service Team) Coordinator:</a:t>
            </a:r>
            <a:endParaRPr lang="en-US" sz="3200" dirty="0"/>
          </a:p>
          <a:p>
            <a:r>
              <a:rPr lang="en-US" sz="3200" dirty="0"/>
              <a:t>Primarily focused on case management of blind and low vision veterans. (</a:t>
            </a:r>
            <a:r>
              <a:rPr lang="en-US" sz="3200" dirty="0">
                <a:solidFill>
                  <a:srgbClr val="FF0000"/>
                </a:solidFill>
              </a:rPr>
              <a:t>Brittany</a:t>
            </a:r>
            <a:r>
              <a:rPr lang="en-US" sz="3200" dirty="0"/>
              <a:t>)</a:t>
            </a:r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b="1" dirty="0"/>
              <a:t>BROS (Blind Rehabilitation Outpatient Specialist)</a:t>
            </a:r>
            <a:r>
              <a:rPr lang="en-US" sz="3200" dirty="0"/>
              <a:t>:</a:t>
            </a:r>
          </a:p>
          <a:p>
            <a:r>
              <a:rPr lang="en-US" sz="3200" dirty="0"/>
              <a:t>Primarily focused on providing assessment and training on adaptive techniques and devices. (</a:t>
            </a:r>
            <a:r>
              <a:rPr lang="en-US" sz="3200" dirty="0">
                <a:solidFill>
                  <a:srgbClr val="FF0000"/>
                </a:solidFill>
              </a:rPr>
              <a:t>Dave</a:t>
            </a:r>
            <a:r>
              <a:rPr lang="en-US" sz="3200" dirty="0"/>
              <a:t>)</a:t>
            </a:r>
          </a:p>
          <a:p>
            <a:endParaRPr lang="en-US" sz="3200" dirty="0"/>
          </a:p>
          <a:p>
            <a:r>
              <a:rPr lang="en-US" sz="3200" b="1" i="1" dirty="0"/>
              <a:t>Different roles, but much overlap.</a:t>
            </a:r>
          </a:p>
        </p:txBody>
      </p:sp>
    </p:spTree>
    <p:extLst>
      <p:ext uri="{BB962C8B-B14F-4D97-AF65-F5344CB8AC3E}">
        <p14:creationId xmlns:p14="http://schemas.microsoft.com/office/powerpoint/2010/main" val="46740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0035BEC-F684-0C65-8021-4E072DD30607}"/>
              </a:ext>
            </a:extLst>
          </p:cNvPr>
          <p:cNvSpPr txBox="1"/>
          <p:nvPr/>
        </p:nvSpPr>
        <p:spPr>
          <a:xfrm>
            <a:off x="962025" y="181957"/>
            <a:ext cx="9653587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3200" b="1" dirty="0"/>
          </a:p>
          <a:p>
            <a:r>
              <a:rPr lang="en-US" sz="3200" b="1" dirty="0"/>
              <a:t>Options for blind and low vision care through VA MT</a:t>
            </a:r>
          </a:p>
          <a:p>
            <a:endParaRPr lang="en-US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Care provided by VA MT VIST and BROS.</a:t>
            </a:r>
          </a:p>
          <a:p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Comanaged care with state of MT Blind and Low Vison Services.</a:t>
            </a:r>
          </a:p>
          <a:p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Referral to VA facilities that provide higher level of care: Blind Rehab. Center, VISOR Program , etc.)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88328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28E30-6023-BD0C-3FBA-B76A3C7D28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1E90A-9CD1-96D0-C19B-3110E9C16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98463"/>
            <a:ext cx="9144000" cy="1039812"/>
          </a:xfrm>
        </p:spPr>
        <p:txBody>
          <a:bodyPr>
            <a:normAutofit/>
          </a:bodyPr>
          <a:lstStyle/>
          <a:p>
            <a:pPr algn="l"/>
            <a:r>
              <a:rPr lang="en-US" sz="5400" dirty="0"/>
              <a:t>Definitions: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1A1E6E-D83A-016D-F2FB-F053F12052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0175" y="1438275"/>
            <a:ext cx="9144000" cy="5295900"/>
          </a:xfrm>
        </p:spPr>
        <p:txBody>
          <a:bodyPr>
            <a:normAutofit fontScale="77500" lnSpcReduction="20000"/>
          </a:bodyPr>
          <a:lstStyle/>
          <a:p>
            <a:endParaRPr lang="en-US" sz="4000" dirty="0"/>
          </a:p>
          <a:p>
            <a:pPr algn="l"/>
            <a:r>
              <a:rPr lang="en-US" sz="6500" b="1" dirty="0"/>
              <a:t>Legal Blindness: </a:t>
            </a:r>
          </a:p>
          <a:p>
            <a:pPr algn="l"/>
            <a:endParaRPr lang="en-US" sz="6500" b="1" dirty="0"/>
          </a:p>
          <a:p>
            <a:pPr algn="l"/>
            <a:r>
              <a:rPr lang="en-US" sz="4600" dirty="0"/>
              <a:t>1. Visual acuity of 20/200 or worse in best corrected, better seeing eye.</a:t>
            </a:r>
          </a:p>
          <a:p>
            <a:pPr algn="l"/>
            <a:endParaRPr lang="en-US" sz="4600" dirty="0"/>
          </a:p>
          <a:p>
            <a:pPr algn="l"/>
            <a:r>
              <a:rPr lang="en-US" sz="4600" dirty="0"/>
              <a:t>                         or</a:t>
            </a:r>
          </a:p>
          <a:p>
            <a:pPr algn="l"/>
            <a:endParaRPr lang="en-US" sz="4600" dirty="0"/>
          </a:p>
          <a:p>
            <a:pPr algn="l"/>
            <a:r>
              <a:rPr lang="en-US" sz="4600" dirty="0"/>
              <a:t>2. Visual field of 20 degrees or less in eye with largest visual field.</a:t>
            </a:r>
          </a:p>
          <a:p>
            <a:pPr algn="l"/>
            <a:endParaRPr lang="en-US" sz="9600" dirty="0"/>
          </a:p>
          <a:p>
            <a:pPr algn="l"/>
            <a:endParaRPr lang="en-US" sz="11200" dirty="0"/>
          </a:p>
          <a:p>
            <a:pPr algn="l"/>
            <a:endParaRPr lang="en-US" sz="112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74381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DE327-326F-7120-5EF9-5D3162F33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26"/>
            <a:ext cx="9144000" cy="1028700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/>
              <a:t>Benefits of legal  blindness: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A7A53F-97B0-64B4-E1D7-9409B87EF2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5351" y="1266827"/>
            <a:ext cx="10487024" cy="394797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/>
              <a:t>Classified Legal Blindness:  </a:t>
            </a:r>
            <a:r>
              <a:rPr lang="en-US" sz="3200" dirty="0"/>
              <a:t>Vet must be classified as legally blind, with CAT-D form to receive benefits of legal blindness.</a:t>
            </a:r>
          </a:p>
          <a:p>
            <a:pPr algn="l"/>
            <a:endParaRPr lang="en-US" sz="3200" dirty="0"/>
          </a:p>
          <a:p>
            <a:pPr algn="l"/>
            <a:r>
              <a:rPr lang="en-US" sz="3200" b="1" dirty="0"/>
              <a:t>Veteran: </a:t>
            </a:r>
          </a:p>
          <a:p>
            <a:pPr marL="514350" indent="-514350" algn="l">
              <a:buAutoNum type="arabicPeriod"/>
            </a:pPr>
            <a:r>
              <a:rPr lang="en-US" sz="3200" dirty="0"/>
              <a:t>change in priority group, resulting in no copays.</a:t>
            </a:r>
          </a:p>
          <a:p>
            <a:pPr marL="514350" indent="-514350" algn="l">
              <a:buAutoNum type="arabicPeriod"/>
            </a:pPr>
            <a:r>
              <a:rPr lang="en-US" sz="3200" dirty="0"/>
              <a:t>May be eligible for other VA benefits (check with VSO).</a:t>
            </a:r>
          </a:p>
          <a:p>
            <a:pPr algn="l"/>
            <a:endParaRPr lang="en-US" sz="9600" b="1" dirty="0"/>
          </a:p>
          <a:p>
            <a:pPr algn="l"/>
            <a:endParaRPr lang="en-US" sz="11200" dirty="0"/>
          </a:p>
          <a:p>
            <a:pPr algn="l"/>
            <a:endParaRPr lang="en-US" sz="112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74308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DE327-326F-7120-5EF9-5D3162F33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98463"/>
            <a:ext cx="9144000" cy="1039812"/>
          </a:xfrm>
        </p:spPr>
        <p:txBody>
          <a:bodyPr>
            <a:normAutofit/>
          </a:bodyPr>
          <a:lstStyle/>
          <a:p>
            <a:pPr algn="l"/>
            <a:r>
              <a:rPr lang="en-US" sz="5400" dirty="0"/>
              <a:t>Definitions: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A7A53F-97B0-64B4-E1D7-9409B87EF2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0175" y="1438275"/>
            <a:ext cx="9144000" cy="5295900"/>
          </a:xfrm>
        </p:spPr>
        <p:txBody>
          <a:bodyPr>
            <a:normAutofit/>
          </a:bodyPr>
          <a:lstStyle/>
          <a:p>
            <a:pPr algn="l"/>
            <a:r>
              <a:rPr lang="en-US" sz="4300" b="1" dirty="0"/>
              <a:t>Low Vision: </a:t>
            </a:r>
          </a:p>
          <a:p>
            <a:pPr algn="l"/>
            <a:r>
              <a:rPr lang="en-US" sz="3200" dirty="0"/>
              <a:t>Loose term associated with visual impairment. Often regarded as best corrected visual acuity of  20/70 or worse in better seeing eye. </a:t>
            </a:r>
          </a:p>
          <a:p>
            <a:pPr algn="l"/>
            <a:endParaRPr lang="en-US" sz="4300" dirty="0"/>
          </a:p>
          <a:p>
            <a:pPr algn="l"/>
            <a:r>
              <a:rPr lang="en-US" sz="3200" dirty="0"/>
              <a:t>Vets with 20/20 vision and full visual field can still experience significant functional vision impairment</a:t>
            </a:r>
          </a:p>
          <a:p>
            <a:pPr algn="l"/>
            <a:r>
              <a:rPr lang="en-US" sz="3200" b="1" i="1" dirty="0"/>
              <a:t>Vets with TBI are often in this category.</a:t>
            </a:r>
          </a:p>
          <a:p>
            <a:pPr algn="l"/>
            <a:endParaRPr lang="en-US" sz="7600" dirty="0"/>
          </a:p>
          <a:p>
            <a:pPr algn="l"/>
            <a:endParaRPr lang="en-US" sz="112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05521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DE327-326F-7120-5EF9-5D3162F33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26"/>
            <a:ext cx="9144000" cy="1028700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b="1" dirty="0"/>
              <a:t>Referring Blind or low vision  vets: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A7A53F-97B0-64B4-E1D7-9409B87EF2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5351" y="1266826"/>
            <a:ext cx="10487024" cy="5219699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/>
              <a:t>Ocular health exam: </a:t>
            </a:r>
            <a:r>
              <a:rPr lang="en-US" sz="3200" dirty="0"/>
              <a:t>Must have had an eye exam within the last year. </a:t>
            </a:r>
          </a:p>
          <a:p>
            <a:pPr algn="l"/>
            <a:endParaRPr lang="en-US" sz="3200" dirty="0"/>
          </a:p>
          <a:p>
            <a:pPr algn="l"/>
            <a:r>
              <a:rPr lang="en-US" sz="3200" dirty="0"/>
              <a:t>If not, getting an updated eye exam </a:t>
            </a:r>
            <a:r>
              <a:rPr lang="en-US" sz="3200"/>
              <a:t>is next step.</a:t>
            </a:r>
            <a:endParaRPr lang="en-US" sz="3200" dirty="0"/>
          </a:p>
          <a:p>
            <a:pPr marL="514350" indent="-514350" algn="l">
              <a:buAutoNum type="arabicPeriod"/>
            </a:pPr>
            <a:endParaRPr lang="en-US" sz="3200" dirty="0"/>
          </a:p>
          <a:p>
            <a:pPr algn="l"/>
            <a:r>
              <a:rPr lang="en-US" sz="3200" b="1" i="1" dirty="0"/>
              <a:t>Can also contact VIST or BROS (phone, email, TEAMS) with any questions.</a:t>
            </a:r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endParaRPr lang="en-US" sz="9600" b="1" dirty="0"/>
          </a:p>
          <a:p>
            <a:pPr algn="l"/>
            <a:endParaRPr lang="en-US" sz="11200" dirty="0"/>
          </a:p>
          <a:p>
            <a:pPr algn="l"/>
            <a:endParaRPr lang="en-US" sz="112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95549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DE327-326F-7120-5EF9-5D3162F33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126"/>
            <a:ext cx="9144000" cy="857249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/>
              <a:t>Contact info: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A7A53F-97B0-64B4-E1D7-9409B87EF2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5351" y="1209675"/>
            <a:ext cx="10487024" cy="5324475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3200" dirty="0"/>
              <a:t> </a:t>
            </a:r>
            <a:r>
              <a:rPr lang="en-US" sz="3800" b="1" dirty="0"/>
              <a:t>Brittany McKinsey, CLVT, CVRT, COMS</a:t>
            </a:r>
          </a:p>
          <a:p>
            <a:pPr algn="l"/>
            <a:r>
              <a:rPr lang="en-US" sz="3800" dirty="0"/>
              <a:t>Visual Impairment Service Team Coordinator</a:t>
            </a:r>
          </a:p>
          <a:p>
            <a:pPr algn="l"/>
            <a:r>
              <a:rPr lang="en-US" sz="3800" dirty="0"/>
              <a:t>MT VA Health Care System (Billings)</a:t>
            </a:r>
          </a:p>
          <a:p>
            <a:pPr algn="l"/>
            <a:r>
              <a:rPr lang="en-US" sz="3800" dirty="0"/>
              <a:t>PH: (406) 208-3832</a:t>
            </a:r>
          </a:p>
          <a:p>
            <a:pPr algn="l"/>
            <a:r>
              <a:rPr lang="en-US" sz="3800" dirty="0"/>
              <a:t>Email: </a:t>
            </a:r>
            <a:r>
              <a:rPr lang="en-US" sz="3800" dirty="0">
                <a:hlinkClick r:id="rId2"/>
              </a:rPr>
              <a:t>Brittany.McKinsey@va.gov</a:t>
            </a:r>
            <a:endParaRPr lang="en-US" sz="3800" dirty="0"/>
          </a:p>
          <a:p>
            <a:pPr algn="l"/>
            <a:endParaRPr lang="en-US" sz="3800" dirty="0"/>
          </a:p>
          <a:p>
            <a:pPr algn="l"/>
            <a:endParaRPr lang="en-US" sz="3800" dirty="0"/>
          </a:p>
          <a:p>
            <a:pPr algn="l"/>
            <a:r>
              <a:rPr lang="en-US" sz="3800" b="1" dirty="0"/>
              <a:t>Dave Lineaweaver, CLVT</a:t>
            </a:r>
          </a:p>
          <a:p>
            <a:pPr algn="l"/>
            <a:r>
              <a:rPr lang="en-US" sz="3800" dirty="0"/>
              <a:t>Blind Rehabilitation Outpatient Specialist</a:t>
            </a:r>
          </a:p>
          <a:p>
            <a:pPr algn="l"/>
            <a:r>
              <a:rPr lang="en-US" sz="3800" dirty="0"/>
              <a:t>MT VA Health Care System (Fort Harrison)</a:t>
            </a:r>
          </a:p>
          <a:p>
            <a:pPr algn="l"/>
            <a:r>
              <a:rPr lang="en-US" sz="3800" dirty="0"/>
              <a:t>PH: (406) 202-8036</a:t>
            </a:r>
          </a:p>
          <a:p>
            <a:pPr algn="l"/>
            <a:r>
              <a:rPr lang="en-US" sz="3800" dirty="0"/>
              <a:t>Email: </a:t>
            </a:r>
            <a:r>
              <a:rPr lang="en-US" sz="3800" dirty="0">
                <a:hlinkClick r:id="rId3"/>
              </a:rPr>
              <a:t>David.lineaweaver2@va.gov</a:t>
            </a:r>
            <a:endParaRPr lang="en-US" sz="3800" dirty="0"/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endParaRPr lang="en-US" sz="3200" dirty="0"/>
          </a:p>
          <a:p>
            <a:pPr algn="l"/>
            <a:endParaRPr lang="en-US" sz="9600" b="1" dirty="0"/>
          </a:p>
          <a:p>
            <a:pPr algn="l"/>
            <a:endParaRPr lang="en-US" sz="11200" dirty="0"/>
          </a:p>
          <a:p>
            <a:pPr algn="l"/>
            <a:endParaRPr lang="en-US" sz="112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pPr algn="l"/>
            <a:endParaRPr lang="en-US" sz="86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87942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95f1b23-abaf-45ee-821d-b7ab251ab3bf}" enabled="0" method="" siteId="{e95f1b23-abaf-45ee-821d-b7ab251ab3b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449</Words>
  <Application>Microsoft Office PowerPoint</Application>
  <PresentationFormat>Widescreen</PresentationFormat>
  <Paragraphs>124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VA Blind and Low Vision Services in Montana</vt:lpstr>
      <vt:lpstr>PowerPoint Presentation</vt:lpstr>
      <vt:lpstr>PowerPoint Presentation</vt:lpstr>
      <vt:lpstr>PowerPoint Presentation</vt:lpstr>
      <vt:lpstr>Definitions:</vt:lpstr>
      <vt:lpstr>Benefits of legal  blindness:</vt:lpstr>
      <vt:lpstr>Definitions:</vt:lpstr>
      <vt:lpstr>Referring Blind or low vision  vets:</vt:lpstr>
      <vt:lpstr>Contact info:</vt:lpstr>
      <vt:lpstr>Conclusion: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 Blind and Low Vision Services in Montana</dc:title>
  <dc:creator>Lineaweaver, David</dc:creator>
  <cp:lastModifiedBy>Lineaweaver, David</cp:lastModifiedBy>
  <cp:revision>8</cp:revision>
  <dcterms:created xsi:type="dcterms:W3CDTF">2024-02-21T16:19:44Z</dcterms:created>
  <dcterms:modified xsi:type="dcterms:W3CDTF">2026-02-03T21:52:14Z</dcterms:modified>
</cp:coreProperties>
</file>